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7" r:id="rId5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D03D5-0161-4B59-BA72-0A8AB4BCF638}" v="1" dt="2021-09-13T08:56:38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ot Verwei" userId="S::mgp.verwei@avans.nl::492a9245-b2b4-459c-acbc-1e270ee3a741" providerId="AD" clId="Web-{47ED03D5-0161-4B59-BA72-0A8AB4BCF638}"/>
    <pc:docChg chg="delSld">
      <pc:chgData name="Margot Verwei" userId="S::mgp.verwei@avans.nl::492a9245-b2b4-459c-acbc-1e270ee3a741" providerId="AD" clId="Web-{47ED03D5-0161-4B59-BA72-0A8AB4BCF638}" dt="2021-09-13T08:56:38.909" v="0"/>
      <pc:docMkLst>
        <pc:docMk/>
      </pc:docMkLst>
      <pc:sldChg chg="del">
        <pc:chgData name="Margot Verwei" userId="S::mgp.verwei@avans.nl::492a9245-b2b4-459c-acbc-1e270ee3a741" providerId="AD" clId="Web-{47ED03D5-0161-4B59-BA72-0A8AB4BCF638}" dt="2021-09-13T08:56:38.909" v="0"/>
        <pc:sldMkLst>
          <pc:docMk/>
          <pc:sldMk cId="260805677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340" y="3715628"/>
            <a:ext cx="16724103" cy="3840059"/>
          </a:xfrm>
        </p:spPr>
        <p:txBody>
          <a:bodyPr anchor="b">
            <a:normAutofit/>
          </a:bodyPr>
          <a:lstStyle>
            <a:lvl1pPr algn="ctr">
              <a:defRPr sz="1133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340" y="7555680"/>
            <a:ext cx="16724103" cy="2204478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96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2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8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4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0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6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2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80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3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30" y="1134054"/>
            <a:ext cx="18084665" cy="8051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912" y="9585979"/>
            <a:ext cx="18345648" cy="1141165"/>
          </a:xfrm>
        </p:spPr>
        <p:txBody>
          <a:bodyPr anchor="b">
            <a:normAutofit/>
          </a:bodyPr>
          <a:lstStyle>
            <a:lvl1pPr algn="ctr">
              <a:defRPr sz="587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866" y="1459361"/>
            <a:ext cx="17209700" cy="7403093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200"/>
            </a:lvl1pPr>
            <a:lvl2pPr marL="960029" indent="0">
              <a:buNone/>
              <a:defRPr sz="4200"/>
            </a:lvl2pPr>
            <a:lvl3pPr marL="1920057" indent="0">
              <a:buNone/>
              <a:defRPr sz="420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10727147"/>
            <a:ext cx="18342877" cy="1433033"/>
          </a:xfrm>
        </p:spPr>
        <p:txBody>
          <a:bodyPr anchor="t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1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2" y="1277577"/>
            <a:ext cx="18342877" cy="7421305"/>
          </a:xfrm>
        </p:spPr>
        <p:txBody>
          <a:bodyPr anchor="ctr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9018884"/>
            <a:ext cx="18342877" cy="3153487"/>
          </a:xfrm>
        </p:spPr>
        <p:txBody>
          <a:bodyPr anchor="ctr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98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130" y="1280019"/>
            <a:ext cx="16480891" cy="6284406"/>
          </a:xfrm>
        </p:spPr>
        <p:txBody>
          <a:bodyPr anchor="ctr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048320" y="7580235"/>
            <a:ext cx="15505700" cy="1118650"/>
          </a:xfrm>
        </p:spPr>
        <p:txBody>
          <a:bodyPr anchor="t">
            <a:normAutofit/>
          </a:bodyPr>
          <a:lstStyle>
            <a:lvl1pPr marL="0" indent="0" algn="r">
              <a:buNone/>
              <a:defRPr sz="294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2" y="9038145"/>
            <a:ext cx="18342877" cy="31275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482154" y="1835013"/>
            <a:ext cx="1079976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6798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91780" y="6159136"/>
            <a:ext cx="1079976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6798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44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2" y="4466089"/>
            <a:ext cx="18342877" cy="5274272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77" y="9765092"/>
            <a:ext cx="18340106" cy="2395088"/>
          </a:xfrm>
        </p:spPr>
        <p:txBody>
          <a:bodyPr anchor="t"/>
          <a:lstStyle>
            <a:lvl1pPr marL="0" indent="0" algn="ctr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58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618892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618892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7858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7868511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113695" y="3960058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4113695" y="5400080"/>
            <a:ext cx="5848071" cy="676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68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223" y="3834272"/>
            <a:ext cx="5973993" cy="3850047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490" y="3834272"/>
            <a:ext cx="5973993" cy="3850047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996" y="3834272"/>
            <a:ext cx="5973993" cy="3850047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618892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803686" y="4071279"/>
            <a:ext cx="5478484" cy="336583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618892" y="9407739"/>
            <a:ext cx="5848071" cy="2752446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0908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8053304" y="4071649"/>
            <a:ext cx="5478484" cy="337677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7868509" y="9407737"/>
            <a:ext cx="5850469" cy="2752446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113917" y="8197719"/>
            <a:ext cx="5848071" cy="1210017"/>
          </a:xfrm>
        </p:spPr>
        <p:txBody>
          <a:bodyPr anchor="b"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4307026" y="4061860"/>
            <a:ext cx="5478484" cy="3374945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4113695" y="9407733"/>
            <a:ext cx="5848071" cy="2752450"/>
          </a:xfrm>
        </p:spPr>
        <p:txBody>
          <a:bodyPr anchor="t">
            <a:normAutofit/>
          </a:bodyPr>
          <a:lstStyle>
            <a:lvl1pPr marL="0" indent="0" algn="ctr">
              <a:buNone/>
              <a:defRPr sz="294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8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103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4538" y="1280020"/>
            <a:ext cx="4047230" cy="1088016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8894" y="1280020"/>
            <a:ext cx="14025646" cy="10880163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2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0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953" y="3697836"/>
            <a:ext cx="16990759" cy="3840084"/>
          </a:xfrm>
        </p:spPr>
        <p:txBody>
          <a:bodyPr anchor="b"/>
          <a:lstStyle>
            <a:lvl1pPr algn="ctr">
              <a:defRPr sz="8399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953" y="7537915"/>
            <a:ext cx="16990759" cy="3164465"/>
          </a:xfrm>
        </p:spPr>
        <p:txBody>
          <a:bodyPr anchor="t"/>
          <a:lstStyle>
            <a:lvl1pPr marL="0" indent="0" algn="ctr">
              <a:buNone/>
              <a:defRPr sz="4200">
                <a:solidFill>
                  <a:schemeClr val="tx1"/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89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8895" y="3637742"/>
            <a:ext cx="8965251" cy="8522436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9135" y="3637745"/>
            <a:ext cx="8972635" cy="85224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58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91" y="3717269"/>
            <a:ext cx="8946472" cy="8636250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298" y="3717269"/>
            <a:ext cx="8946472" cy="863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018" y="3853609"/>
            <a:ext cx="8639002" cy="1144130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2018" y="4997740"/>
            <a:ext cx="8639002" cy="7162443"/>
          </a:xfrm>
        </p:spPr>
        <p:txBody>
          <a:bodyPr anchor="t"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52255" y="3853612"/>
            <a:ext cx="8672639" cy="1144128"/>
          </a:xfrm>
        </p:spPr>
        <p:txBody>
          <a:bodyPr anchor="b">
            <a:noAutofit/>
          </a:bodyPr>
          <a:lstStyle>
            <a:lvl1pPr marL="0" indent="0" algn="ctr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52255" y="4997740"/>
            <a:ext cx="8672639" cy="7162443"/>
          </a:xfrm>
        </p:spPr>
        <p:txBody>
          <a:bodyPr anchor="t"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49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5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6" y="1280019"/>
            <a:ext cx="6567179" cy="3825606"/>
          </a:xfrm>
        </p:spPr>
        <p:txBody>
          <a:bodyPr anchor="b">
            <a:normAutofit/>
          </a:bodyPr>
          <a:lstStyle>
            <a:lvl1pPr algn="ctr">
              <a:defRPr sz="504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312" y="1280019"/>
            <a:ext cx="11359458" cy="1088016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6" y="5105626"/>
            <a:ext cx="6567179" cy="7054553"/>
          </a:xfrm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01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599" y="1280697"/>
            <a:ext cx="8097805" cy="10930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894" y="1280697"/>
            <a:ext cx="9270684" cy="3841186"/>
          </a:xfrm>
        </p:spPr>
        <p:txBody>
          <a:bodyPr anchor="b">
            <a:noAutofit/>
          </a:bodyPr>
          <a:lstStyle>
            <a:lvl1pPr algn="ctr">
              <a:defRPr sz="6719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55793" y="1562205"/>
            <a:ext cx="7477099" cy="1031578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894" y="5121884"/>
            <a:ext cx="9270684" cy="7089100"/>
          </a:xfrm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00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8892" y="1280019"/>
            <a:ext cx="18342877" cy="203772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8892" y="3637745"/>
            <a:ext cx="18342877" cy="852243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3761" y="12353519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9F1AE03-B560-4889-990D-A8EADD49919B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8895" y="12353519"/>
            <a:ext cx="1182174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626778" y="12353519"/>
            <a:ext cx="133499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5C8AE64-77D5-4D6D-81C9-6D861CEE466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598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60029" rtl="0" eaLnBrk="1" latinLnBrk="0" hangingPunct="1">
        <a:spcBef>
          <a:spcPct val="0"/>
        </a:spcBef>
        <a:buNone/>
        <a:defRPr sz="83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20021" indent="-642539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4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1511856" indent="-566946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"/>
        <a:defRPr sz="37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2154395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33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2910323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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3515065" indent="-453557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4230257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5043300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5856342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6522399" indent="-480014" algn="l" defTabSz="960029" rtl="0" eaLnBrk="1" latinLnBrk="0" hangingPunct="1">
        <a:spcBef>
          <a:spcPct val="20000"/>
        </a:spcBef>
        <a:spcAft>
          <a:spcPts val="1260"/>
        </a:spcAft>
        <a:buClr>
          <a:schemeClr val="tx2"/>
        </a:buClr>
        <a:buSzPct val="70000"/>
        <a:buFont typeface="Wingdings 2" charset="2"/>
        <a:buChar char=""/>
        <a:defRPr sz="29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2030calculato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7B137-FD3F-4E5B-878D-59D53AEA8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00" y="189457"/>
            <a:ext cx="8100120" cy="813666"/>
          </a:xfrm>
        </p:spPr>
        <p:txBody>
          <a:bodyPr>
            <a:noAutofit/>
          </a:bodyPr>
          <a:lstStyle/>
          <a:p>
            <a:r>
              <a:rPr lang="nl-NL" sz="3307"/>
              <a:t>PRODUCT-MATERIALENPASPOORT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F05D91-2B33-458F-83E6-B79F99C06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83" y="1197522"/>
            <a:ext cx="20210545" cy="13202691"/>
          </a:xfrm>
        </p:spPr>
        <p:txBody>
          <a:bodyPr>
            <a:noAutofit/>
          </a:bodyPr>
          <a:lstStyle/>
          <a:p>
            <a:pPr algn="l"/>
            <a:r>
              <a:rPr lang="nl-NL" sz="2000" b="1">
                <a:effectLst/>
                <a:latin typeface="Segoe Script" panose="030B0504020000000003" pitchFamily="66" charset="0"/>
              </a:rPr>
              <a:t>ALGEMEEN: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Naam van het product: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SPA Reine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Type product: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water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Prijs: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€1,29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Inhoud: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500ml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Fabrikant: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S.A. Spa Monopole</a:t>
            </a: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3200">
              <a:effectLst/>
              <a:latin typeface="Segoe Script" panose="030B0504020000000003" pitchFamily="66" charset="0"/>
            </a:endParaRPr>
          </a:p>
          <a:p>
            <a:pPr algn="l" fontAlgn="base"/>
            <a:r>
              <a:rPr lang="nl-NL" sz="2000" b="1">
                <a:effectLst/>
                <a:latin typeface="Segoe Script" panose="030B0504020000000003" pitchFamily="66" charset="0"/>
              </a:rPr>
              <a:t>PRODUCTKENMERKEN: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Heeft het product een keurmerk? (ja/nee, welke?)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…</a:t>
            </a: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Wat doen we met het product als we klaar zijn met gebruik ervan?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Niks, is opgebruikt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  <a:p>
            <a:pPr algn="l" fontAlgn="base"/>
            <a:r>
              <a:rPr lang="nl-NL" sz="2000" b="1">
                <a:effectLst/>
                <a:latin typeface="Segoe Script" panose="030B0504020000000003" pitchFamily="66" charset="0"/>
              </a:rPr>
              <a:t>VERPAKKINSKENMERKEN:</a:t>
            </a:r>
          </a:p>
          <a:p>
            <a:pPr algn="l" fontAlgn="base"/>
            <a:r>
              <a:rPr lang="nl-NL" sz="2000">
                <a:effectLst/>
                <a:latin typeface="Segoe Script" panose="030B0504020000000003" pitchFamily="66" charset="0"/>
              </a:rPr>
              <a:t>Omschrijving hoe het product verpakt is: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In een plastic flesje</a:t>
            </a: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 fontAlgn="base"/>
            <a:endParaRPr lang="nl-NL" sz="2000">
              <a:effectLst/>
              <a:latin typeface="Segoe Script" panose="030B0504020000000003" pitchFamily="66" charset="0"/>
            </a:endParaRPr>
          </a:p>
          <a:p>
            <a:pPr algn="l"/>
            <a:r>
              <a:rPr lang="nl-NL" sz="2000">
                <a:effectLst/>
                <a:latin typeface="Segoe Script" panose="030B0504020000000003" pitchFamily="66" charset="0"/>
              </a:rPr>
              <a:t>Wat doen we met de verpakking als we klaar zijn met gebruik ervan? </a:t>
            </a:r>
            <a:r>
              <a:rPr lang="nl-NL" sz="2000">
                <a:solidFill>
                  <a:srgbClr val="FFC000"/>
                </a:solidFill>
                <a:effectLst/>
                <a:latin typeface="Segoe Script" panose="030B0504020000000003" pitchFamily="66" charset="0"/>
              </a:rPr>
              <a:t>Inleveren bij supermarkt voor statiegeld, wordt volledig gerecycled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871D1C7-01FA-4E1F-BF8F-35C214EE8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20316"/>
              </p:ext>
            </p:extLst>
          </p:nvPr>
        </p:nvGraphicFramePr>
        <p:xfrm>
          <a:off x="631678" y="6150800"/>
          <a:ext cx="20484302" cy="2029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3953">
                  <a:extLst>
                    <a:ext uri="{9D8B030D-6E8A-4147-A177-3AD203B41FA5}">
                      <a16:colId xmlns:a16="http://schemas.microsoft.com/office/drawing/2014/main" val="1490248976"/>
                    </a:ext>
                  </a:extLst>
                </a:gridCol>
                <a:gridCol w="3333338">
                  <a:extLst>
                    <a:ext uri="{9D8B030D-6E8A-4147-A177-3AD203B41FA5}">
                      <a16:colId xmlns:a16="http://schemas.microsoft.com/office/drawing/2014/main" val="3997660823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410330594"/>
                    </a:ext>
                  </a:extLst>
                </a:gridCol>
                <a:gridCol w="2479431">
                  <a:extLst>
                    <a:ext uri="{9D8B030D-6E8A-4147-A177-3AD203B41FA5}">
                      <a16:colId xmlns:a16="http://schemas.microsoft.com/office/drawing/2014/main" val="4262089541"/>
                    </a:ext>
                  </a:extLst>
                </a:gridCol>
                <a:gridCol w="2778369">
                  <a:extLst>
                    <a:ext uri="{9D8B030D-6E8A-4147-A177-3AD203B41FA5}">
                      <a16:colId xmlns:a16="http://schemas.microsoft.com/office/drawing/2014/main" val="2752082991"/>
                    </a:ext>
                  </a:extLst>
                </a:gridCol>
                <a:gridCol w="2821277">
                  <a:extLst>
                    <a:ext uri="{9D8B030D-6E8A-4147-A177-3AD203B41FA5}">
                      <a16:colId xmlns:a16="http://schemas.microsoft.com/office/drawing/2014/main" val="3090796188"/>
                    </a:ext>
                  </a:extLst>
                </a:gridCol>
                <a:gridCol w="3382949">
                  <a:extLst>
                    <a:ext uri="{9D8B030D-6E8A-4147-A177-3AD203B41FA5}">
                      <a16:colId xmlns:a16="http://schemas.microsoft.com/office/drawing/2014/main" val="2684370451"/>
                    </a:ext>
                  </a:extLst>
                </a:gridCol>
              </a:tblGrid>
              <a:tr h="540464"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Grondstoffen</a:t>
                      </a: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Herkomst (stad/land)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Transportafstand (km)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Aandeel t.o.v. totaal (%)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Biobased?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Gerecycled?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Terug te winnen na gebruik (ja/nee of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9909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Mineraalwater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err="1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Reinebron</a:t>
                      </a:r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, Spa, België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197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100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</a:t>
                      </a:r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0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</a:t>
                      </a:r>
                      <a:r>
                        <a:rPr lang="nl-NL" sz="20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0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nee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218318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140074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1691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AB5A3D2-4D55-4C2C-946B-1D7833F96262}"/>
              </a:ext>
            </a:extLst>
          </p:cNvPr>
          <p:cNvGraphicFramePr>
            <a:graphicFrameLocks noGrp="1"/>
          </p:cNvGraphicFramePr>
          <p:nvPr/>
        </p:nvGraphicFramePr>
        <p:xfrm>
          <a:off x="20996031" y="6260123"/>
          <a:ext cx="208280" cy="124850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31891473"/>
                    </a:ext>
                  </a:extLst>
                </a:gridCol>
              </a:tblGrid>
              <a:tr h="1248508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683405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2F50602-9E85-4DF6-977F-705332DAEBE7}"/>
              </a:ext>
            </a:extLst>
          </p:cNvPr>
          <p:cNvSpPr/>
          <p:nvPr/>
        </p:nvSpPr>
        <p:spPr>
          <a:xfrm>
            <a:off x="12298182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06A0124-A900-4075-AAA1-824130390F77}"/>
              </a:ext>
            </a:extLst>
          </p:cNvPr>
          <p:cNvSpPr/>
          <p:nvPr/>
        </p:nvSpPr>
        <p:spPr>
          <a:xfrm>
            <a:off x="13089695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346FB59-3264-44F4-AF17-99B693760A13}"/>
              </a:ext>
            </a:extLst>
          </p:cNvPr>
          <p:cNvSpPr/>
          <p:nvPr/>
        </p:nvSpPr>
        <p:spPr>
          <a:xfrm>
            <a:off x="15064080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4084504-A1C6-499B-A3A2-F7382E2178EF}"/>
              </a:ext>
            </a:extLst>
          </p:cNvPr>
          <p:cNvSpPr/>
          <p:nvPr/>
        </p:nvSpPr>
        <p:spPr>
          <a:xfrm>
            <a:off x="15855593" y="6971506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F709F690-40E2-408B-9AFC-40E31827C10E}"/>
              </a:ext>
            </a:extLst>
          </p:cNvPr>
          <p:cNvSpPr/>
          <p:nvPr/>
        </p:nvSpPr>
        <p:spPr>
          <a:xfrm>
            <a:off x="12298182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BEE48D7-51E1-443E-AA6D-921710EB1D3D}"/>
              </a:ext>
            </a:extLst>
          </p:cNvPr>
          <p:cNvSpPr/>
          <p:nvPr/>
        </p:nvSpPr>
        <p:spPr>
          <a:xfrm>
            <a:off x="13089695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9E8479-7716-40B3-A093-A00E37B127AA}"/>
              </a:ext>
            </a:extLst>
          </p:cNvPr>
          <p:cNvSpPr/>
          <p:nvPr/>
        </p:nvSpPr>
        <p:spPr>
          <a:xfrm>
            <a:off x="15064080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DF72E7A1-A4F9-4623-BAEF-1705DE601CC0}"/>
              </a:ext>
            </a:extLst>
          </p:cNvPr>
          <p:cNvSpPr/>
          <p:nvPr/>
        </p:nvSpPr>
        <p:spPr>
          <a:xfrm>
            <a:off x="15855593" y="740664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D6E99EB0-820B-439B-BB8A-5EC81C3A7978}"/>
              </a:ext>
            </a:extLst>
          </p:cNvPr>
          <p:cNvSpPr/>
          <p:nvPr/>
        </p:nvSpPr>
        <p:spPr>
          <a:xfrm>
            <a:off x="12298182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D9DA9CCB-F164-4E5E-957D-1E56E5A8C08C}"/>
              </a:ext>
            </a:extLst>
          </p:cNvPr>
          <p:cNvSpPr/>
          <p:nvPr/>
        </p:nvSpPr>
        <p:spPr>
          <a:xfrm>
            <a:off x="13089695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222DF3-6338-43BC-BEF5-4CB6E849B5B3}"/>
              </a:ext>
            </a:extLst>
          </p:cNvPr>
          <p:cNvSpPr/>
          <p:nvPr/>
        </p:nvSpPr>
        <p:spPr>
          <a:xfrm>
            <a:off x="15064080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C714A09E-475F-4C97-ACAD-0F160C78A7DE}"/>
              </a:ext>
            </a:extLst>
          </p:cNvPr>
          <p:cNvSpPr/>
          <p:nvPr/>
        </p:nvSpPr>
        <p:spPr>
          <a:xfrm>
            <a:off x="15855593" y="783613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6" name="Tabel 4">
            <a:extLst>
              <a:ext uri="{FF2B5EF4-FFF2-40B4-BE49-F238E27FC236}">
                <a16:creationId xmlns:a16="http://schemas.microsoft.com/office/drawing/2014/main" id="{39CF6586-3663-4969-BF85-E35F38EDC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44121"/>
              </p:ext>
            </p:extLst>
          </p:nvPr>
        </p:nvGraphicFramePr>
        <p:xfrm>
          <a:off x="631678" y="10976143"/>
          <a:ext cx="20484302" cy="2029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3953">
                  <a:extLst>
                    <a:ext uri="{9D8B030D-6E8A-4147-A177-3AD203B41FA5}">
                      <a16:colId xmlns:a16="http://schemas.microsoft.com/office/drawing/2014/main" val="1490248976"/>
                    </a:ext>
                  </a:extLst>
                </a:gridCol>
                <a:gridCol w="3333338">
                  <a:extLst>
                    <a:ext uri="{9D8B030D-6E8A-4147-A177-3AD203B41FA5}">
                      <a16:colId xmlns:a16="http://schemas.microsoft.com/office/drawing/2014/main" val="3997660823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410330594"/>
                    </a:ext>
                  </a:extLst>
                </a:gridCol>
                <a:gridCol w="2479431">
                  <a:extLst>
                    <a:ext uri="{9D8B030D-6E8A-4147-A177-3AD203B41FA5}">
                      <a16:colId xmlns:a16="http://schemas.microsoft.com/office/drawing/2014/main" val="4262089541"/>
                    </a:ext>
                  </a:extLst>
                </a:gridCol>
                <a:gridCol w="2778369">
                  <a:extLst>
                    <a:ext uri="{9D8B030D-6E8A-4147-A177-3AD203B41FA5}">
                      <a16:colId xmlns:a16="http://schemas.microsoft.com/office/drawing/2014/main" val="2752082991"/>
                    </a:ext>
                  </a:extLst>
                </a:gridCol>
                <a:gridCol w="2821277">
                  <a:extLst>
                    <a:ext uri="{9D8B030D-6E8A-4147-A177-3AD203B41FA5}">
                      <a16:colId xmlns:a16="http://schemas.microsoft.com/office/drawing/2014/main" val="3090796188"/>
                    </a:ext>
                  </a:extLst>
                </a:gridCol>
                <a:gridCol w="3382949">
                  <a:extLst>
                    <a:ext uri="{9D8B030D-6E8A-4147-A177-3AD203B41FA5}">
                      <a16:colId xmlns:a16="http://schemas.microsoft.com/office/drawing/2014/main" val="2684370451"/>
                    </a:ext>
                  </a:extLst>
                </a:gridCol>
              </a:tblGrid>
              <a:tr h="540464"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Grondstoffen</a:t>
                      </a: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Herkomst (stad/land)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Transportafstand (km)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Aandeel t.o.v. totaal (%)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Biobased?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Gerecycled? (ja/nee en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Terug te winnen na gebruik (ja/nee of %)</a:t>
                      </a: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9909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pPr marL="0" marR="0" lvl="0" indent="0" algn="ctr" defTabSz="9600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PET (Polyethyleentereftalaat)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Spa, België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19g = 95%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</a:t>
                      </a:r>
                      <a:r>
                        <a:rPr lang="nl-NL" sz="20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0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  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Ja       Nee      </a:t>
                      </a:r>
                      <a:r>
                        <a:rPr lang="nl-NL" sz="18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50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%</a:t>
                      </a:r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100%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218318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PE (polyethyleen)</a:t>
                      </a: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Spa, België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1g = 5%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</a:t>
                      </a:r>
                      <a:r>
                        <a:rPr lang="nl-NL" sz="20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0 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</a:t>
                      </a:r>
                      <a:r>
                        <a:rPr lang="nl-NL" sz="20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0</a:t>
                      </a:r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0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>
                          <a:solidFill>
                            <a:srgbClr val="FFC000"/>
                          </a:solidFill>
                          <a:latin typeface="Ink Free" panose="03080402000500000000" pitchFamily="66" charset="0"/>
                        </a:rPr>
                        <a:t>100%</a:t>
                      </a:r>
                    </a:p>
                  </a:txBody>
                  <a:tcPr marL="108002" marR="108002" marT="54001" marB="54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140074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    Ja       Nee      … %</a:t>
                      </a:r>
                    </a:p>
                  </a:txBody>
                  <a:tcPr marL="108002" marR="108002" marT="54001" marB="5400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60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108002" marR="108002" marT="54001" marB="540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1691"/>
                  </a:ext>
                </a:extLst>
              </a:tr>
            </a:tbl>
          </a:graphicData>
        </a:graphic>
      </p:graphicFrame>
      <p:sp>
        <p:nvSpPr>
          <p:cNvPr id="28" name="Ondertitel 2">
            <a:extLst>
              <a:ext uri="{FF2B5EF4-FFF2-40B4-BE49-F238E27FC236}">
                <a16:creationId xmlns:a16="http://schemas.microsoft.com/office/drawing/2014/main" id="{455B1EC8-4981-43BF-9416-EC79AADB7463}"/>
              </a:ext>
            </a:extLst>
          </p:cNvPr>
          <p:cNvSpPr txBox="1">
            <a:spLocks/>
          </p:cNvSpPr>
          <p:nvPr/>
        </p:nvSpPr>
        <p:spPr>
          <a:xfrm>
            <a:off x="12221908" y="502435"/>
            <a:ext cx="6874984" cy="70562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42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960029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378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920057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336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2880086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3840114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4800143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5760171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6720200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7680228" indent="0" algn="ctr" defTabSz="960029" rtl="0" eaLnBrk="1" latinLnBrk="0" hangingPunct="1">
              <a:spcBef>
                <a:spcPct val="20000"/>
              </a:spcBef>
              <a:spcAft>
                <a:spcPts val="1260"/>
              </a:spcAft>
              <a:buClr>
                <a:schemeClr val="tx2"/>
              </a:buClr>
              <a:buSzPct val="70000"/>
              <a:buFont typeface="Wingdings 2" charset="2"/>
              <a:buNone/>
              <a:defRPr sz="294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000" b="1">
                <a:effectLst/>
                <a:latin typeface="Segoe Script" panose="030B0504020000000003" pitchFamily="66" charset="0"/>
              </a:rPr>
              <a:t>CO</a:t>
            </a:r>
            <a:r>
              <a:rPr lang="nl-NL" sz="2000" b="1" baseline="-25000">
                <a:effectLst/>
                <a:latin typeface="Segoe Script" panose="030B0504020000000003" pitchFamily="66" charset="0"/>
              </a:rPr>
              <a:t>2</a:t>
            </a:r>
            <a:r>
              <a:rPr lang="nl-NL" sz="2000" b="1">
                <a:effectLst/>
                <a:latin typeface="Segoe Script" panose="030B0504020000000003" pitchFamily="66" charset="0"/>
              </a:rPr>
              <a:t>-eq emissiebord (</a:t>
            </a:r>
            <a:r>
              <a:rPr lang="nl-NL" sz="2000" b="1">
                <a:effectLst/>
                <a:latin typeface="Segoe Script" panose="030B0504020000000003" pitchFamily="66" charset="0"/>
                <a:hlinkClick r:id="rId2"/>
              </a:rPr>
              <a:t>www.2030calculator.com</a:t>
            </a:r>
            <a:r>
              <a:rPr lang="nl-NL" sz="2000" b="1">
                <a:effectLst/>
                <a:latin typeface="Segoe Script" panose="030B0504020000000003" pitchFamily="66" charset="0"/>
              </a:rPr>
              <a:t>):</a:t>
            </a:r>
          </a:p>
          <a:p>
            <a:pPr algn="l"/>
            <a:endParaRPr lang="nl-NL" sz="2000">
              <a:latin typeface="Segoe Script" panose="030B0504020000000003" pitchFamily="66" charset="0"/>
            </a:endParaRPr>
          </a:p>
        </p:txBody>
      </p:sp>
      <p:pic>
        <p:nvPicPr>
          <p:cNvPr id="1026" name="Picture 2" descr="Spa blauw">
            <a:extLst>
              <a:ext uri="{FF2B5EF4-FFF2-40B4-BE49-F238E27FC236}">
                <a16:creationId xmlns:a16="http://schemas.microsoft.com/office/drawing/2014/main" id="{D1FCF055-D49F-411D-AE43-A750C06335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7" t="10331" r="27527" b="8175"/>
          <a:stretch/>
        </p:blipFill>
        <p:spPr bwMode="auto">
          <a:xfrm rot="572124">
            <a:off x="6343727" y="1609139"/>
            <a:ext cx="1855294" cy="336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hthoek 37">
            <a:extLst>
              <a:ext uri="{FF2B5EF4-FFF2-40B4-BE49-F238E27FC236}">
                <a16:creationId xmlns:a16="http://schemas.microsoft.com/office/drawing/2014/main" id="{885F02A6-FBDD-476C-812C-EC0CA70A558F}"/>
              </a:ext>
            </a:extLst>
          </p:cNvPr>
          <p:cNvSpPr/>
          <p:nvPr/>
        </p:nvSpPr>
        <p:spPr>
          <a:xfrm>
            <a:off x="12298182" y="11762339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BD98EC8F-07BD-4860-B9D9-3943EA1684E0}"/>
              </a:ext>
            </a:extLst>
          </p:cNvPr>
          <p:cNvSpPr/>
          <p:nvPr/>
        </p:nvSpPr>
        <p:spPr>
          <a:xfrm>
            <a:off x="12298182" y="12191953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7C561CCA-DDB1-4689-8A19-09B5AB273D53}"/>
              </a:ext>
            </a:extLst>
          </p:cNvPr>
          <p:cNvSpPr/>
          <p:nvPr/>
        </p:nvSpPr>
        <p:spPr>
          <a:xfrm>
            <a:off x="12298182" y="12625772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7B95EBBA-9739-4785-95A9-2FCB848F8CFA}"/>
              </a:ext>
            </a:extLst>
          </p:cNvPr>
          <p:cNvSpPr/>
          <p:nvPr/>
        </p:nvSpPr>
        <p:spPr>
          <a:xfrm>
            <a:off x="13089695" y="11762339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BB1794F4-F483-4FE4-8548-793CAE8A9B2E}"/>
              </a:ext>
            </a:extLst>
          </p:cNvPr>
          <p:cNvSpPr/>
          <p:nvPr/>
        </p:nvSpPr>
        <p:spPr>
          <a:xfrm>
            <a:off x="13089695" y="12191953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E037DB85-6E99-4E29-AA2E-1160AD6C4A76}"/>
              </a:ext>
            </a:extLst>
          </p:cNvPr>
          <p:cNvSpPr/>
          <p:nvPr/>
        </p:nvSpPr>
        <p:spPr>
          <a:xfrm>
            <a:off x="15064080" y="11762339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FD250B20-3382-4CF3-8F0D-07F6B5526BAB}"/>
              </a:ext>
            </a:extLst>
          </p:cNvPr>
          <p:cNvSpPr/>
          <p:nvPr/>
        </p:nvSpPr>
        <p:spPr>
          <a:xfrm>
            <a:off x="15064080" y="12191953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4A8F6BD1-87A4-4EF9-885A-8664629C8E03}"/>
              </a:ext>
            </a:extLst>
          </p:cNvPr>
          <p:cNvSpPr/>
          <p:nvPr/>
        </p:nvSpPr>
        <p:spPr>
          <a:xfrm>
            <a:off x="15855593" y="11762339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0C2C4B66-368D-4205-84C3-DC61E1B77DA8}"/>
              </a:ext>
            </a:extLst>
          </p:cNvPr>
          <p:cNvSpPr/>
          <p:nvPr/>
        </p:nvSpPr>
        <p:spPr>
          <a:xfrm>
            <a:off x="15855593" y="12191953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89CC30B6-651A-4EB1-944B-A783148AA2BC}"/>
              </a:ext>
            </a:extLst>
          </p:cNvPr>
          <p:cNvSpPr/>
          <p:nvPr/>
        </p:nvSpPr>
        <p:spPr>
          <a:xfrm>
            <a:off x="13089695" y="1262156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C4ADB314-8E3D-492C-8398-AE2740992874}"/>
              </a:ext>
            </a:extLst>
          </p:cNvPr>
          <p:cNvSpPr/>
          <p:nvPr/>
        </p:nvSpPr>
        <p:spPr>
          <a:xfrm>
            <a:off x="15064080" y="12621567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51D7B853-83AA-4724-B439-5F1BAD142D8C}"/>
              </a:ext>
            </a:extLst>
          </p:cNvPr>
          <p:cNvSpPr/>
          <p:nvPr/>
        </p:nvSpPr>
        <p:spPr>
          <a:xfrm>
            <a:off x="15855593" y="12623974"/>
            <a:ext cx="239648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7B8A2B72-0205-48D3-8F88-5FA893C17FB2}"/>
              </a:ext>
            </a:extLst>
          </p:cNvPr>
          <p:cNvSpPr/>
          <p:nvPr/>
        </p:nvSpPr>
        <p:spPr>
          <a:xfrm rot="557042">
            <a:off x="5855814" y="1401135"/>
            <a:ext cx="2831123" cy="37798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ECB7AD0-F9D3-420B-AFEF-43C696F52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396" y="1003123"/>
            <a:ext cx="11362915" cy="47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5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steen">
  <a:themeElements>
    <a:clrScheme name="Leisteen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Leisteen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iste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446E5AD7EEF4F8D00BD36A1B125DC" ma:contentTypeVersion="4" ma:contentTypeDescription="Een nieuw document maken." ma:contentTypeScope="" ma:versionID="040ae40b5799dbeb1881bd56e3e6ce32">
  <xsd:schema xmlns:xsd="http://www.w3.org/2001/XMLSchema" xmlns:xs="http://www.w3.org/2001/XMLSchema" xmlns:p="http://schemas.microsoft.com/office/2006/metadata/properties" xmlns:ns2="fc32a686-7460-4310-bcab-de9c544fefc9" xmlns:ns3="8650d65e-8686-4140-9ee0-cfffd8fd70a0" targetNamespace="http://schemas.microsoft.com/office/2006/metadata/properties" ma:root="true" ma:fieldsID="8e47980a6578b8a8ce4097278f2e1659" ns2:_="" ns3:_="">
    <xsd:import namespace="fc32a686-7460-4310-bcab-de9c544fefc9"/>
    <xsd:import namespace="8650d65e-8686-4140-9ee0-cfffd8fd7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32a686-7460-4310-bcab-de9c544fef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50d65e-8686-4140-9ee0-cfffd8f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D9C923-685F-4F11-A8C7-A0D9D3D607AA}"/>
</file>

<file path=customXml/itemProps2.xml><?xml version="1.0" encoding="utf-8"?>
<ds:datastoreItem xmlns:ds="http://schemas.openxmlformats.org/officeDocument/2006/customXml" ds:itemID="{258DCFA3-3738-488F-B97B-54CF28B8CE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6433A8-19F4-4164-8FDC-C18782DA3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Leisteen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Leisteen</vt:lpstr>
      <vt:lpstr>PRODUCT-MATERIALENPASPOORT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PRODUCT-MATERIALENPASPOORT</dc:title>
  <dc:creator>Alexander Compeer</dc:creator>
  <cp:revision>1</cp:revision>
  <dcterms:created xsi:type="dcterms:W3CDTF">2021-06-07T21:03:09Z</dcterms:created>
  <dcterms:modified xsi:type="dcterms:W3CDTF">2021-09-13T08:57:21Z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0x010100516446E5AD7EEF4F8D00BD36A1B125DC</vt:lpwstr>
  </property>
</Properties>
</file>